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  <p:sldMasterId id="2147483751" r:id="rId2"/>
    <p:sldMasterId id="2147483780" r:id="rId3"/>
  </p:sldMasterIdLst>
  <p:notesMasterIdLst>
    <p:notesMasterId r:id="rId27"/>
  </p:notesMasterIdLst>
  <p:handoutMasterIdLst>
    <p:handoutMasterId r:id="rId28"/>
  </p:handoutMasterIdLst>
  <p:sldIdLst>
    <p:sldId id="289" r:id="rId4"/>
    <p:sldId id="293" r:id="rId5"/>
    <p:sldId id="325" r:id="rId6"/>
    <p:sldId id="372" r:id="rId7"/>
    <p:sldId id="336" r:id="rId8"/>
    <p:sldId id="309" r:id="rId9"/>
    <p:sldId id="335" r:id="rId10"/>
    <p:sldId id="319" r:id="rId11"/>
    <p:sldId id="362" r:id="rId12"/>
    <p:sldId id="363" r:id="rId13"/>
    <p:sldId id="364" r:id="rId14"/>
    <p:sldId id="365" r:id="rId15"/>
    <p:sldId id="350" r:id="rId16"/>
    <p:sldId id="361" r:id="rId17"/>
    <p:sldId id="331" r:id="rId18"/>
    <p:sldId id="366" r:id="rId19"/>
    <p:sldId id="367" r:id="rId20"/>
    <p:sldId id="368" r:id="rId21"/>
    <p:sldId id="369" r:id="rId22"/>
    <p:sldId id="370" r:id="rId23"/>
    <p:sldId id="371" r:id="rId24"/>
    <p:sldId id="373" r:id="rId25"/>
    <p:sldId id="37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Jialin" initials="LJ" lastIdx="1" clrIdx="0">
    <p:extLst>
      <p:ext uri="{19B8F6BF-5375-455C-9EA6-DF929625EA0E}">
        <p15:presenceInfo xmlns:p15="http://schemas.microsoft.com/office/powerpoint/2012/main" userId="8783453a660697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36D6E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2" autoAdjust="0"/>
    <p:restoredTop sz="76839" autoAdjust="0"/>
  </p:normalViewPr>
  <p:slideViewPr>
    <p:cSldViewPr snapToGrid="0" snapToObjects="1">
      <p:cViewPr varScale="1">
        <p:scale>
          <a:sx n="62" d="100"/>
          <a:sy n="62" d="100"/>
        </p:scale>
        <p:origin x="845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2694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 everyone, I am going to briefly introduce the project about map understanding I’m doing.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082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framework for semantic analysis is shown here.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image data we want to use in our research is collected and generated images…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24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16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663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methods to detect map elements, we compared Faster R-CNN and YOLOv3.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892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is the first one-stage object detection model.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54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finetuned the two pretrained models based on labeled map images, and use a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results for map element detection.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318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detected results are shown here.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204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543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949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5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past years…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many fields, for example, in computer vision, there are applications in image classification, object detection and VQA.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developments make our research possible to understand maps.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108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829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034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83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677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divided the big research question of map understanding into two subtasks. The first one is for my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in geography and the second task is mainly for my master research in computer science. In the first part,…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60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practical applications of the map understanding research, for example….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application fields in CS, it can be regarded as a part of image captioning, image summary, VQA for map images, and data mining for maps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69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would like to briefly introduce the work and results I did for basic information identification. To answer the three questions, we used images like this…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70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region classification, 250 maps for each of four regions are collected.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7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for projection classification, because it is really hard to find world maps with the same projection online…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properties of projections.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19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mainly use classification accuracy to evaluate the results.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is calculated by dividing the number of correct predictions by the total number of predictions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testing accuracy we got for the three tasks are shown here, as we can see, they are above 90%, which is pretty good.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999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 part, semantic analysis for map understanding, we focus on choropleth maps of the US in state level.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5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26295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55796-8205-4E7C-8627-75B4A6206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4086AF-7BC7-43B6-8216-5241661FB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FA994-51A1-4C26-8EEE-763E8A76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5C6D9A-F580-4268-A61E-F4286895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FB2791-BE81-457C-A56B-53056F76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0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BEAF2-EF7A-4591-9DCE-71D4BE08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3D216-5882-4BB7-B282-3D88F0413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8DCA41-C461-4CF3-B7BA-E126A301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1A82FF-0449-47E8-807E-D2BB6511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2DB1E-773F-471C-84B8-2B88390D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33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7CB73-02FE-4547-B7BA-0DC1C44A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7816B1-99D1-4BC4-B130-A84613E2D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FDCC99-CE80-42AE-BE4B-ADE233C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BDD865-45B5-4E31-95AA-739665E9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A25740-80F1-4384-B0EB-7C541096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93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EB40D-7719-421B-874D-F142717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956A8-11F5-4C03-B25D-A32496D9C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85FD4-B2C6-4146-B98C-CB3B1DDAC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04095D-46A0-4735-8252-4CF136B66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649510-D5B8-4BE8-A71B-86F443A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A76608-F86B-4B2E-93AC-CA287541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52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DE165-0BAF-46C5-9F56-E83AAC93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1B0042-BF43-4429-89C9-BB21ACAC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88D1E-865E-4D61-9884-97DED400E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2EC071-D6C4-4894-A49B-D9D61249D9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41E7C5-501A-4201-843C-4EB70992C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4C0F1E-1AC4-4555-8204-BF02ACF5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B4DD6F-E9AD-49EC-B836-FC07E1E4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D9D807-3B1D-40C9-8E9B-0CB3A028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44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6C79A-8F97-4C6C-9BAF-F039EA50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DA1602-91E4-4259-9D33-171D3667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21295A-B5A6-4FDE-8950-D379C637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9393EB-BFA0-4BBC-B463-D6C38364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22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113911-026D-4C38-B493-68C023D7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915EE0-DE35-4E55-9F67-B8391069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931D5B-FB11-46EC-8C4E-09AD96AA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326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B9403-48D9-4E77-A91C-078C5F08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07E7A-597C-403A-89DA-AB0E712B4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75334D-CD78-41D9-B021-F6B915607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6A00F9-D8D8-48C1-A954-FEF9B915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5EF746-0915-4FC3-A51D-94932CA4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69F107-3148-4920-9CDB-59B751CF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175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0BE6B-3F32-4EC7-BAF0-213FF096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A79EFF-06BA-4F61-9578-602D9C0DC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C3C1E4-D459-45D3-97D2-077CD7E0C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6128CB-9286-454B-8E4E-EC410F1F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3783EB-7A97-4E4A-884D-AA3FCFD6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C57C36-FA91-4FC3-9C07-12B7721C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9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9E8A7-8CFD-4A68-ABC6-55892AA6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906B02-2AB2-4129-96E0-6C392B5EB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51F7D-2CC1-4553-86BC-ED294443B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B0D044-6C94-4210-B54A-634E8542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BC26B-DA08-4112-9EB9-A76DBFBA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20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">
            <a:extLst>
              <a:ext uri="{FF2B5EF4-FFF2-40B4-BE49-F238E27FC236}">
                <a16:creationId xmlns:a16="http://schemas.microsoft.com/office/drawing/2014/main" id="{BC600CF0-D53E-4277-914A-B18EEDBA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36" y="78525"/>
            <a:ext cx="7886700" cy="74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DDA46332-E30E-4A25-8CFB-940542B1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2072"/>
            <a:ext cx="7886700" cy="5063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26FEFF-F643-4CC1-88D9-B67B1D837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CB7EE7-52A9-4F50-A2F0-5C75BF9DD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47134-D191-456B-969C-97EDFB79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4757C8-9A8F-4B18-879F-28B51C22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90FBCC-747B-4891-9C4A-5E9BF9BA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8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1018F15-A734-45DE-AF67-127B8887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36" y="78525"/>
            <a:ext cx="7886700" cy="74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49981496-E568-4E73-9C76-702C97D6E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2072"/>
            <a:ext cx="7886700" cy="5063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0167"/>
            <a:ext cx="9144000" cy="5947833"/>
          </a:xfrm>
          <a:prstGeom prst="rect">
            <a:avLst/>
          </a:prstGeom>
          <a:solidFill>
            <a:srgbClr val="636D6E"/>
          </a:solidFill>
          <a:ln>
            <a:solidFill>
              <a:srgbClr val="636D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42139"/>
            <a:ext cx="3392206" cy="668812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5372665"/>
            <a:ext cx="3392206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44698" y="1734523"/>
            <a:ext cx="7200384" cy="363814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9144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0" y="1436104"/>
            <a:ext cx="3998889" cy="1591385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BB0000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388385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2" y="1830387"/>
            <a:ext cx="4701503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636D6E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830387"/>
            <a:ext cx="6527582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 descr="add specific description" title="add specific title"/>
          <p:cNvSpPr>
            <a:spLocks noGrp="1"/>
          </p:cNvSpPr>
          <p:nvPr>
            <p:ph idx="13"/>
          </p:nvPr>
        </p:nvSpPr>
        <p:spPr>
          <a:xfrm>
            <a:off x="746930" y="1830387"/>
            <a:ext cx="8229600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3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11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6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The Ohio State University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8" y="136525"/>
            <a:ext cx="3425010" cy="4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5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875049"/>
            <a:ext cx="9144000" cy="18288"/>
          </a:xfrm>
          <a:prstGeom prst="rect">
            <a:avLst/>
          </a:prstGeom>
          <a:solidFill>
            <a:srgbClr val="636D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8518368" y="635123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769F7A79-F895-432B-B0B2-46FF8F8E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36" y="78525"/>
            <a:ext cx="7886700" cy="74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1DCB6023-B481-4663-A5B1-AF1D4B6C5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92072"/>
            <a:ext cx="7886700" cy="5063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  <p:sldLayoutId id="2147483792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181B9F-B871-4ECA-97F5-E041199F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73DA6-CC73-4B2B-A206-836144E6D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1C51E-DF23-4B8D-B3E4-521B46BD5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25E06-4074-479A-989C-ECA02EDEA4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0FAEFF-3721-4EF6-B808-B05C9D571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2DB6F-CB25-419B-8011-D6B0E2990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F4B66-C500-4AF6-A583-49F70CE7F5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41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1" y="2151740"/>
            <a:ext cx="9144000" cy="776811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accent6"/>
                </a:solidFill>
              </a:rPr>
              <a:t>Map Understanding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371599" y="5583652"/>
            <a:ext cx="6400800" cy="95137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6"/>
                </a:solidFill>
              </a:rPr>
              <a:t>Jialin Li</a:t>
            </a:r>
            <a:endParaRPr lang="en-US" sz="2400" dirty="0">
              <a:solidFill>
                <a:schemeClr val="accent6"/>
              </a:solidFill>
            </a:endParaRPr>
          </a:p>
          <a:p>
            <a:r>
              <a:rPr lang="en-US" sz="1800" dirty="0">
                <a:solidFill>
                  <a:schemeClr val="accent4"/>
                </a:solidFill>
              </a:rPr>
              <a:t>Sep 14, 2020</a:t>
            </a:r>
          </a:p>
        </p:txBody>
      </p:sp>
    </p:spTree>
    <p:extLst>
      <p:ext uri="{BB962C8B-B14F-4D97-AF65-F5344CB8AC3E}">
        <p14:creationId xmlns:p14="http://schemas.microsoft.com/office/powerpoint/2010/main" val="409219866"/>
      </p:ext>
    </p:extLst>
  </p:cSld>
  <p:clrMapOvr>
    <a:masterClrMapping/>
  </p:clrMapOvr>
  <p:transition spd="slow" advTm="495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Analysis Framework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06909A-236E-471E-A1DE-9CA65FBC197B}"/>
              </a:ext>
            </a:extLst>
          </p:cNvPr>
          <p:cNvGrpSpPr/>
          <p:nvPr/>
        </p:nvGrpSpPr>
        <p:grpSpPr>
          <a:xfrm>
            <a:off x="10217" y="1230985"/>
            <a:ext cx="9108474" cy="5379379"/>
            <a:chOff x="1586210" y="709131"/>
            <a:chExt cx="9321276" cy="550505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31E18D-17CA-4FBA-95B9-8C5E30AA1F0D}"/>
                </a:ext>
              </a:extLst>
            </p:cNvPr>
            <p:cNvSpPr/>
            <p:nvPr/>
          </p:nvSpPr>
          <p:spPr>
            <a:xfrm>
              <a:off x="1934547" y="3359021"/>
              <a:ext cx="1828800" cy="951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Map element detection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DA66F5B-7FEE-40A6-83FD-224217283869}"/>
                </a:ext>
              </a:extLst>
            </p:cNvPr>
            <p:cNvSpPr/>
            <p:nvPr/>
          </p:nvSpPr>
          <p:spPr>
            <a:xfrm>
              <a:off x="4073343" y="2192695"/>
              <a:ext cx="1828800" cy="951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Text recognition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(OCR)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A6FBB3-1435-4710-AA7C-F4EBB062A889}"/>
                </a:ext>
              </a:extLst>
            </p:cNvPr>
            <p:cNvSpPr/>
            <p:nvPr/>
          </p:nvSpPr>
          <p:spPr>
            <a:xfrm>
              <a:off x="6096000" y="2192695"/>
              <a:ext cx="2074505" cy="951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Extract topic et al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(NER)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63F63BB-3AB9-4EAC-8A61-912F6D9BD4D6}"/>
                </a:ext>
              </a:extLst>
            </p:cNvPr>
            <p:cNvSpPr/>
            <p:nvPr/>
          </p:nvSpPr>
          <p:spPr>
            <a:xfrm>
              <a:off x="4073343" y="3359021"/>
              <a:ext cx="1828800" cy="951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Legend analysis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AD4C7D-B3EE-4E67-BE3B-91BC2FFA4AC5}"/>
                </a:ext>
              </a:extLst>
            </p:cNvPr>
            <p:cNvSpPr/>
            <p:nvPr/>
          </p:nvSpPr>
          <p:spPr>
            <a:xfrm>
              <a:off x="4078008" y="4525347"/>
              <a:ext cx="1828800" cy="951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State detection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(template matching)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B8B39A-8182-4E06-A068-C4AE4D1D85CA}"/>
                </a:ext>
              </a:extLst>
            </p:cNvPr>
            <p:cNvSpPr/>
            <p:nvPr/>
          </p:nvSpPr>
          <p:spPr>
            <a:xfrm>
              <a:off x="8546841" y="3359021"/>
              <a:ext cx="1828800" cy="9517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Spatial relation analysis</a:t>
              </a:r>
            </a:p>
          </p:txBody>
        </p:sp>
        <p:sp>
          <p:nvSpPr>
            <p:cNvPr id="38" name="Rectangle: Single Corner Snipped 37">
              <a:extLst>
                <a:ext uri="{FF2B5EF4-FFF2-40B4-BE49-F238E27FC236}">
                  <a16:creationId xmlns:a16="http://schemas.microsoft.com/office/drawing/2014/main" id="{55E6890C-A9F5-4AC5-AC75-A3FCD4DC467A}"/>
                </a:ext>
              </a:extLst>
            </p:cNvPr>
            <p:cNvSpPr/>
            <p:nvPr/>
          </p:nvSpPr>
          <p:spPr>
            <a:xfrm>
              <a:off x="1928294" y="1026369"/>
              <a:ext cx="1828800" cy="1343603"/>
            </a:xfrm>
            <a:prstGeom prst="snip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Choropleth map images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collected</a:t>
              </a:r>
              <a:r>
                <a:rPr lang="en-US" dirty="0">
                  <a:solidFill>
                    <a:schemeClr val="tx1"/>
                  </a:solidFill>
                </a:rPr>
                <a:t> &amp; </a:t>
              </a:r>
              <a:r>
                <a:rPr lang="en-US" dirty="0">
                  <a:solidFill>
                    <a:srgbClr val="FF0000"/>
                  </a:solidFill>
                </a:rPr>
                <a:t>generated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9" name="Rectangle: Single Corner Snipped 38">
              <a:extLst>
                <a:ext uri="{FF2B5EF4-FFF2-40B4-BE49-F238E27FC236}">
                  <a16:creationId xmlns:a16="http://schemas.microsoft.com/office/drawing/2014/main" id="{D076D349-ACAA-433E-A840-081997FBE7D3}"/>
                </a:ext>
              </a:extLst>
            </p:cNvPr>
            <p:cNvSpPr/>
            <p:nvPr/>
          </p:nvSpPr>
          <p:spPr>
            <a:xfrm>
              <a:off x="8755225" y="1800805"/>
              <a:ext cx="1412032" cy="569167"/>
            </a:xfrm>
            <a:prstGeom prst="snip1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Shapefile of the US</a:t>
              </a:r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BA8F3B11-79F1-4C6D-AF97-E1BD3D4F75DA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 flipV="1">
              <a:off x="3763347" y="2668556"/>
              <a:ext cx="309995" cy="116632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139CB42-E47A-404F-9F45-441069B39CA5}"/>
                </a:ext>
              </a:extLst>
            </p:cNvPr>
            <p:cNvCxnSpPr>
              <a:cxnSpLocks/>
              <a:stCxn id="38" idx="1"/>
              <a:endCxn id="32" idx="0"/>
            </p:cNvCxnSpPr>
            <p:nvPr/>
          </p:nvCxnSpPr>
          <p:spPr>
            <a:xfrm>
              <a:off x="2842694" y="2369973"/>
              <a:ext cx="6254" cy="989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D64A88-EA88-4CB2-9B96-492E1B27419E}"/>
                </a:ext>
              </a:extLst>
            </p:cNvPr>
            <p:cNvCxnSpPr>
              <a:cxnSpLocks/>
              <a:stCxn id="39" idx="1"/>
              <a:endCxn id="37" idx="0"/>
            </p:cNvCxnSpPr>
            <p:nvPr/>
          </p:nvCxnSpPr>
          <p:spPr>
            <a:xfrm>
              <a:off x="9461241" y="2369972"/>
              <a:ext cx="0" cy="989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3F81810-D2E4-49EC-91C3-ABC13243ACE4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5902142" y="2668556"/>
              <a:ext cx="1938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F3C132-070A-4032-8F4C-B88323B5FFBE}"/>
                </a:ext>
              </a:extLst>
            </p:cNvPr>
            <p:cNvCxnSpPr>
              <a:cxnSpLocks/>
              <a:stCxn id="32" idx="3"/>
              <a:endCxn id="35" idx="1"/>
            </p:cNvCxnSpPr>
            <p:nvPr/>
          </p:nvCxnSpPr>
          <p:spPr>
            <a:xfrm>
              <a:off x="3763347" y="3834882"/>
              <a:ext cx="3099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59E49A30-70B2-42B4-80EB-EC77979BB9BC}"/>
                </a:ext>
              </a:extLst>
            </p:cNvPr>
            <p:cNvCxnSpPr>
              <a:cxnSpLocks/>
              <a:stCxn id="32" idx="3"/>
              <a:endCxn id="36" idx="1"/>
            </p:cNvCxnSpPr>
            <p:nvPr/>
          </p:nvCxnSpPr>
          <p:spPr>
            <a:xfrm>
              <a:off x="3763347" y="3834882"/>
              <a:ext cx="314661" cy="116632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82E5298-CF1D-4A73-8483-0B56479214B1}"/>
                </a:ext>
              </a:extLst>
            </p:cNvPr>
            <p:cNvSpPr/>
            <p:nvPr/>
          </p:nvSpPr>
          <p:spPr>
            <a:xfrm>
              <a:off x="3940498" y="1026369"/>
              <a:ext cx="2155502" cy="5878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Attribute related questions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92B61C2-F6B8-4CB4-8869-C60AE84ACA78}"/>
                </a:ext>
              </a:extLst>
            </p:cNvPr>
            <p:cNvSpPr/>
            <p:nvPr/>
          </p:nvSpPr>
          <p:spPr>
            <a:xfrm>
              <a:off x="8383490" y="1026369"/>
              <a:ext cx="2155502" cy="5691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Spatial related questions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0D7C8A-0388-4D32-A49F-2F63E28EB4AE}"/>
                </a:ext>
              </a:extLst>
            </p:cNvPr>
            <p:cNvSpPr/>
            <p:nvPr/>
          </p:nvSpPr>
          <p:spPr>
            <a:xfrm>
              <a:off x="1679510" y="905069"/>
              <a:ext cx="6559398" cy="467463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DEC8A0-1445-4218-99BC-DABAC42C02B7}"/>
                </a:ext>
              </a:extLst>
            </p:cNvPr>
            <p:cNvSpPr/>
            <p:nvPr/>
          </p:nvSpPr>
          <p:spPr>
            <a:xfrm>
              <a:off x="8238908" y="905068"/>
              <a:ext cx="2572008" cy="467463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701CDBB-E5B0-42A0-B2CE-49F48AD1B4BE}"/>
                </a:ext>
              </a:extLst>
            </p:cNvPr>
            <p:cNvSpPr/>
            <p:nvPr/>
          </p:nvSpPr>
          <p:spPr>
            <a:xfrm>
              <a:off x="3828531" y="5645017"/>
              <a:ext cx="4926694" cy="50385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Both attribute and spatial related questions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7502817-A95A-4C08-9715-E565D9CFA53F}"/>
                </a:ext>
              </a:extLst>
            </p:cNvPr>
            <p:cNvSpPr/>
            <p:nvPr/>
          </p:nvSpPr>
          <p:spPr>
            <a:xfrm>
              <a:off x="1586210" y="709131"/>
              <a:ext cx="9321276" cy="5505058"/>
            </a:xfrm>
            <a:prstGeom prst="rect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98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77"/>
    </mc:Choice>
    <mc:Fallback xmlns="">
      <p:transition spd="slow" advTm="4597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D5AFFAF-45A2-4F62-A11A-4EE47012E14E}"/>
              </a:ext>
            </a:extLst>
          </p:cNvPr>
          <p:cNvSpPr txBox="1">
            <a:spLocks/>
          </p:cNvSpPr>
          <p:nvPr/>
        </p:nvSpPr>
        <p:spPr>
          <a:xfrm>
            <a:off x="424237" y="1113450"/>
            <a:ext cx="8542845" cy="485486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 images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889 real map images from online resources in total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114 US choropleth maps in state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C3FC9A-653D-468F-9DA1-6FEB15C59FC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9" y="2744618"/>
            <a:ext cx="7973439" cy="3702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2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77"/>
    </mc:Choice>
    <mc:Fallback xmlns="">
      <p:transition spd="slow" advTm="4597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D5AFFAF-45A2-4F62-A11A-4EE47012E14E}"/>
              </a:ext>
            </a:extLst>
          </p:cNvPr>
          <p:cNvSpPr txBox="1">
            <a:spLocks/>
          </p:cNvSpPr>
          <p:nvPr/>
        </p:nvSpPr>
        <p:spPr>
          <a:xfrm>
            <a:off x="424237" y="1113450"/>
            <a:ext cx="8542845" cy="160675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images (500 image for now)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several dimensions of variations (such as color, size,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 + (geographic region) + time + (administration level)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6EFDD-46B5-425F-BFA3-CD0CB879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68" y="2829692"/>
            <a:ext cx="2842891" cy="1837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FBDAA-7266-49A6-907A-27E7F26FB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659" y="2923624"/>
            <a:ext cx="2181387" cy="1744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9F284-84B3-4D56-9335-945187609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768" y="4667654"/>
            <a:ext cx="2752882" cy="1943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2A80D-0541-4971-B94A-29D70CBD9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588" y="4777143"/>
            <a:ext cx="2494224" cy="18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77"/>
    </mc:Choice>
    <mc:Fallback xmlns="">
      <p:transition spd="slow" advTm="4597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Element Detection				   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999396" y="1652681"/>
            <a:ext cx="3942237" cy="426843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Introduces a Region Proposal Network (RPN) to propose candidate regions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RPN shares convolutional features with the detection network, enabling nearly cost-free region proposals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5FB12E9-C60C-4C6A-83C1-39657EEEE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98" y="1607614"/>
            <a:ext cx="4447836" cy="448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CD6C65-A228-4D32-89AC-9DF84A0B649F}"/>
              </a:ext>
            </a:extLst>
          </p:cNvPr>
          <p:cNvSpPr/>
          <p:nvPr/>
        </p:nvSpPr>
        <p:spPr>
          <a:xfrm>
            <a:off x="434328" y="6078086"/>
            <a:ext cx="82753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Ren et al., 2017,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R-CNN: Towards Real-Time Object Detection with Region Proposal Networks)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A441D-3C71-4C12-ADC7-BEA1C2D5E0AF}"/>
              </a:ext>
            </a:extLst>
          </p:cNvPr>
          <p:cNvSpPr txBox="1"/>
          <p:nvPr/>
        </p:nvSpPr>
        <p:spPr>
          <a:xfrm>
            <a:off x="346590" y="1139656"/>
            <a:ext cx="4590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R-CNN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69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5"/>
    </mc:Choice>
    <mc:Fallback xmlns="">
      <p:transition spd="slow" advTm="351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Element Detection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339435" y="4073158"/>
            <a:ext cx="8465128" cy="242508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Divides the image into regions and predicts bounding boxes and probabilities for each region simultaneously</a:t>
            </a:r>
            <a:r>
              <a:rPr lang="en-US" dirty="0"/>
              <a:t>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neural network to predict the size and location of bounding boxes and class probabilities directly from full images in one evaluation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E620B-8B5A-41B7-B49F-CF90CBD8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67" y="1717585"/>
            <a:ext cx="2444876" cy="23496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86CF48-EF07-49A5-927E-E1D1962174C2}"/>
              </a:ext>
            </a:extLst>
          </p:cNvPr>
          <p:cNvSpPr/>
          <p:nvPr/>
        </p:nvSpPr>
        <p:spPr>
          <a:xfrm>
            <a:off x="4283435" y="2135933"/>
            <a:ext cx="1671404" cy="139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Classes: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– pedestrian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– car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– motorcycle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98153B-BE3D-4ED7-875F-623A3A3E5FFD}"/>
                  </a:ext>
                </a:extLst>
              </p:cNvPr>
              <p:cNvSpPr/>
              <p:nvPr/>
            </p:nvSpPr>
            <p:spPr>
              <a:xfrm>
                <a:off x="6639389" y="1717585"/>
                <a:ext cx="1185473" cy="1988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noBar"/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noBar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noBar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den>
                                </m:f>
                              </m:den>
                            </m:f>
                          </m:num>
                          <m:den>
                            <m:f>
                              <m:fPr>
                                <m:type m:val="noBar"/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noBar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noBar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den>
                            </m:f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98153B-BE3D-4ED7-875F-623A3A3E5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89" y="1717585"/>
                <a:ext cx="1185473" cy="1988878"/>
              </a:xfrm>
              <a:prstGeom prst="rect">
                <a:avLst/>
              </a:prstGeom>
              <a:blipFill>
                <a:blip r:embed="rId4"/>
                <a:stretch>
                  <a:fillRect l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11EE2D7-E0BB-45D1-8114-4CE4CDD63CE2}"/>
              </a:ext>
            </a:extLst>
          </p:cNvPr>
          <p:cNvSpPr/>
          <p:nvPr/>
        </p:nvSpPr>
        <p:spPr>
          <a:xfrm>
            <a:off x="2557966" y="6491367"/>
            <a:ext cx="658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(Image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https://www.coursera.org/learn/convolutional-neural-networks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D5554-1003-494F-AE81-81C8BA8480FD}"/>
              </a:ext>
            </a:extLst>
          </p:cNvPr>
          <p:cNvSpPr txBox="1"/>
          <p:nvPr/>
        </p:nvSpPr>
        <p:spPr>
          <a:xfrm>
            <a:off x="339435" y="1128261"/>
            <a:ext cx="4602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 (You Only Look Once)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098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5"/>
    </mc:Choice>
    <mc:Fallback xmlns="">
      <p:transition spd="slow" advTm="351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Map Element Detection			  					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DBD2B3B-C05A-4605-8FD8-5D3C61D57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003861"/>
              </p:ext>
            </p:extLst>
          </p:nvPr>
        </p:nvGraphicFramePr>
        <p:xfrm>
          <a:off x="710513" y="3222423"/>
          <a:ext cx="7722972" cy="2600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324">
                  <a:extLst>
                    <a:ext uri="{9D8B030D-6E8A-4147-A177-3AD203B41FA5}">
                      <a16:colId xmlns:a16="http://schemas.microsoft.com/office/drawing/2014/main" val="2288602490"/>
                    </a:ext>
                  </a:extLst>
                </a:gridCol>
                <a:gridCol w="2574324">
                  <a:extLst>
                    <a:ext uri="{9D8B030D-6E8A-4147-A177-3AD203B41FA5}">
                      <a16:colId xmlns:a16="http://schemas.microsoft.com/office/drawing/2014/main" val="586910843"/>
                    </a:ext>
                  </a:extLst>
                </a:gridCol>
                <a:gridCol w="2574324">
                  <a:extLst>
                    <a:ext uri="{9D8B030D-6E8A-4147-A177-3AD203B41FA5}">
                      <a16:colId xmlns:a16="http://schemas.microsoft.com/office/drawing/2014/main" val="1057928504"/>
                    </a:ext>
                  </a:extLst>
                </a:gridCol>
              </a:tblGrid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Fine-tuned Faster R-CNN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Fine-tuned YOLOv3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28673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 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473704541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 legend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062464726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defTabSz="4572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5159511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165F7B-0964-42E9-89E9-AF82719B151A}"/>
              </a:ext>
            </a:extLst>
          </p:cNvPr>
          <p:cNvSpPr txBox="1"/>
          <p:nvPr/>
        </p:nvSpPr>
        <p:spPr>
          <a:xfrm>
            <a:off x="460375" y="1306851"/>
            <a:ext cx="797311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Finetuned Faster R-CNN and YOLOv3 based on labeled image 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average precision (AP) and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evaluate detection results</a:t>
            </a:r>
          </a:p>
        </p:txBody>
      </p:sp>
    </p:spTree>
    <p:extLst>
      <p:ext uri="{BB962C8B-B14F-4D97-AF65-F5344CB8AC3E}">
        <p14:creationId xmlns:p14="http://schemas.microsoft.com/office/powerpoint/2010/main" val="179365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81"/>
    </mc:Choice>
    <mc:Fallback xmlns="">
      <p:transition spd="slow" advTm="5278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 Map Element Detection			  					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54CE6-CCB9-4452-84EA-B266BD347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3" y="1087409"/>
            <a:ext cx="3683257" cy="276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C4BC0-7B6B-4462-8961-878AD5FFA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351" y="1087409"/>
            <a:ext cx="3534033" cy="2735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8A0D8-3DC8-46BF-9CE1-12B5293E7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92" y="3949713"/>
            <a:ext cx="3683257" cy="2747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8BA86-1EF8-4901-B215-5887134E1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351" y="3949713"/>
            <a:ext cx="3534033" cy="27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6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81"/>
    </mc:Choice>
    <mc:Fallback xmlns="">
      <p:transition spd="slow" advTm="5278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Recognition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D5554-1003-494F-AE81-81C8BA8480FD}"/>
              </a:ext>
            </a:extLst>
          </p:cNvPr>
          <p:cNvSpPr txBox="1"/>
          <p:nvPr/>
        </p:nvSpPr>
        <p:spPr>
          <a:xfrm>
            <a:off x="339435" y="1128261"/>
            <a:ext cx="8236154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altLang="zh-CN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easyOCR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library: recognize texts in title and legend area</a:t>
            </a:r>
            <a:endParaRPr lang="en-US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71B02-11EC-4D14-BFC2-FD9D75AE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99" y="1680519"/>
            <a:ext cx="4939801" cy="3699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0ACC5F-272E-4769-BCC7-76936523D4D3}"/>
              </a:ext>
            </a:extLst>
          </p:cNvPr>
          <p:cNvSpPr txBox="1"/>
          <p:nvPr/>
        </p:nvSpPr>
        <p:spPr>
          <a:xfrm>
            <a:off x="83597" y="5414941"/>
            <a:ext cx="8680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Times New Roman" panose="02020603050405020304" pitchFamily="18" charset="0"/>
              </a:rPr>
              <a:t>[([[220, 28], [568, 28], [568, 56], [220, 56]], '</a:t>
            </a:r>
            <a:r>
              <a:rPr lang="en-US" sz="1100" b="1" dirty="0">
                <a:effectLst/>
                <a:latin typeface="Times New Roman" panose="02020603050405020304" pitchFamily="18" charset="0"/>
              </a:rPr>
              <a:t>States Where Tim Has Spent Time</a:t>
            </a:r>
            <a:r>
              <a:rPr lang="en-US" sz="1100" dirty="0">
                <a:effectLst/>
                <a:latin typeface="Times New Roman" panose="02020603050405020304" pitchFamily="18" charset="0"/>
              </a:rPr>
              <a:t>', 0.32365480065345764), ([[229, 534], [309, 534], [309, 553], [229, 553]], 'One </a:t>
            </a:r>
            <a:r>
              <a:rPr lang="en-US" sz="1100" dirty="0" err="1">
                <a:effectLst/>
                <a:latin typeface="Times New Roman" panose="02020603050405020304" pitchFamily="18" charset="0"/>
              </a:rPr>
              <a:t>dayto</a:t>
            </a:r>
            <a:r>
              <a:rPr lang="en-US" sz="1100" dirty="0">
                <a:effectLst/>
                <a:latin typeface="Times New Roman" panose="02020603050405020304" pitchFamily="18" charset="0"/>
              </a:rPr>
              <a:t>', 0.4850400686264038), ([[381, 535], [471, 535], [471, 553], [381, 553]], 'One week </a:t>
            </a:r>
            <a:r>
              <a:rPr lang="en-US" sz="1100" dirty="0" err="1">
                <a:effectLst/>
                <a:latin typeface="Times New Roman" panose="02020603050405020304" pitchFamily="18" charset="0"/>
              </a:rPr>
              <a:t>tO</a:t>
            </a:r>
            <a:r>
              <a:rPr lang="en-US" sz="1100" dirty="0">
                <a:effectLst/>
                <a:latin typeface="Times New Roman" panose="02020603050405020304" pitchFamily="18" charset="0"/>
              </a:rPr>
              <a:t>', 0.11245011538267136), ([[531, 535], [629, 535], [629, 553], [531, 553]], 'One </a:t>
            </a:r>
            <a:r>
              <a:rPr lang="en-US" sz="1100" dirty="0" err="1">
                <a:effectLst/>
                <a:latin typeface="Times New Roman" panose="02020603050405020304" pitchFamily="18" charset="0"/>
              </a:rPr>
              <a:t>monih</a:t>
            </a:r>
            <a:r>
              <a:rPr lang="en-US" sz="1100" dirty="0">
                <a:effectLst/>
                <a:latin typeface="Times New Roman" panose="02020603050405020304" pitchFamily="18" charset="0"/>
              </a:rPr>
              <a:t> to', 0.254203736782074), ([[681, 535], [753, 535], [753, 553], [681, 553]], 'More </a:t>
            </a:r>
            <a:r>
              <a:rPr lang="en-US" sz="1100" dirty="0" err="1">
                <a:effectLst/>
                <a:latin typeface="Times New Roman" panose="02020603050405020304" pitchFamily="18" charset="0"/>
              </a:rPr>
              <a:t>tnan</a:t>
            </a:r>
            <a:r>
              <a:rPr lang="en-US" sz="1100" dirty="0">
                <a:effectLst/>
                <a:latin typeface="Times New Roman" panose="02020603050405020304" pitchFamily="18" charset="0"/>
              </a:rPr>
              <a:t>', 0.38105398416519165) , ([[81, 537], [181, 537], [181, 553], [81, 553]], 'Less than one', 0.5371154546737671), ([[678, 548], [762, 548], [762, 572], [678, 572]], 'three years', 0.4762100577354431), ([[81.02871413764274, 550.2516854477569], [110.84803366484378, 554.2352964145474], [107.97128586235726, 571.7483145522431], [78.15196633515622, 567.7647035854526]], 'day', 0.5481166243553162), ([[531, 551], [611, 551], [611, 571], [531, 571]], 'three years', 0.858946681022644), ([[231, 553], [301, 553], [301, 569], [231, 569]], 'one </a:t>
            </a:r>
            <a:r>
              <a:rPr lang="en-US" sz="1100" dirty="0" err="1">
                <a:effectLst/>
                <a:latin typeface="Times New Roman" panose="02020603050405020304" pitchFamily="18" charset="0"/>
              </a:rPr>
              <a:t>wsek</a:t>
            </a:r>
            <a:r>
              <a:rPr lang="en-US" sz="1100" dirty="0">
                <a:effectLst/>
                <a:latin typeface="Times New Roman" panose="02020603050405020304" pitchFamily="18" charset="0"/>
              </a:rPr>
              <a:t>', 0.23274843394756317), ([[381, 553], [457, 553], [457, 569], [381, 569]], 'one month', 0.3442462086677551)]</a:t>
            </a:r>
          </a:p>
        </p:txBody>
      </p:sp>
    </p:spTree>
    <p:extLst>
      <p:ext uri="{BB962C8B-B14F-4D97-AF65-F5344CB8AC3E}">
        <p14:creationId xmlns:p14="http://schemas.microsoft.com/office/powerpoint/2010/main" val="97758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5"/>
    </mc:Choice>
    <mc:Fallback xmlns="">
      <p:transition spd="slow" advTm="3512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 Extraction 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D5554-1003-494F-AE81-81C8BA8480FD}"/>
              </a:ext>
            </a:extLst>
          </p:cNvPr>
          <p:cNvSpPr txBox="1"/>
          <p:nvPr/>
        </p:nvSpPr>
        <p:spPr>
          <a:xfrm>
            <a:off x="339435" y="1128261"/>
            <a:ext cx="8236154" cy="15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NER on recognized title texts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titles:  Theme, Region, Admin Level, Time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new label "THEME", and train the model using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spaCy</a:t>
            </a:r>
            <a:endParaRPr lang="en-US" altLang="zh-CN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ACC5F-272E-4769-BCC7-76936523D4D3}"/>
              </a:ext>
            </a:extLst>
          </p:cNvPr>
          <p:cNvSpPr txBox="1"/>
          <p:nvPr/>
        </p:nvSpPr>
        <p:spPr>
          <a:xfrm>
            <a:off x="124164" y="2807542"/>
            <a:ext cx="8680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Entities in 'By state 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Average percent of time engaged in Vehicles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in South Korea in 2004 '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THEME Average percent of time engaged in Vehicles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Entities in 'In 1964 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Household income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'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THEME Household income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Entities in 'By census tract in France in 1972 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Household income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'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THEME Household income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Entities in 'By township in 1969 </a:t>
            </a:r>
            <a:r>
              <a:rPr lang="en-US" sz="1800" b="1" dirty="0">
                <a:effectLst/>
                <a:latin typeface="Times New Roman" panose="02020603050405020304" pitchFamily="18" charset="0"/>
              </a:rPr>
              <a:t>Estimated annual sales for Electronics &amp; appliance stores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'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THEME Estimated annual sales for Electronics &amp; appliance stores</a:t>
            </a:r>
          </a:p>
        </p:txBody>
      </p:sp>
    </p:spTree>
    <p:extLst>
      <p:ext uri="{BB962C8B-B14F-4D97-AF65-F5344CB8AC3E}">
        <p14:creationId xmlns:p14="http://schemas.microsoft.com/office/powerpoint/2010/main" val="174995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5"/>
    </mc:Choice>
    <mc:Fallback xmlns="">
      <p:transition spd="slow" advTm="3512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Legend Analysis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D5554-1003-494F-AE81-81C8BA8480FD}"/>
              </a:ext>
            </a:extLst>
          </p:cNvPr>
          <p:cNvSpPr txBox="1"/>
          <p:nvPr/>
        </p:nvSpPr>
        <p:spPr>
          <a:xfrm>
            <a:off x="339435" y="1128261"/>
            <a:ext cx="8236154" cy="289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 before recognizing color boxes and texts to increase contrast and sharpness</a:t>
            </a:r>
          </a:p>
          <a:p>
            <a:pPr marL="342900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Rectangle\polygon detection using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 to recognize symbols for legend categories</a:t>
            </a:r>
          </a:p>
          <a:p>
            <a:pPr marL="342900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detected polygons and texts in legend area based on their position</a:t>
            </a:r>
          </a:p>
        </p:txBody>
      </p:sp>
      <p:pic>
        <p:nvPicPr>
          <p:cNvPr id="2050" name="Picture 2" descr="ефие &#10;еевгз ">
            <a:extLst>
              <a:ext uri="{FF2B5EF4-FFF2-40B4-BE49-F238E27FC236}">
                <a16:creationId xmlns:a16="http://schemas.microsoft.com/office/drawing/2014/main" id="{CA3DB00B-91D9-4E05-A9EF-3438DD74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092" y="4309176"/>
            <a:ext cx="13430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apes &#10;e.trg± &#10;ngle &#10;ngle ">
            <a:extLst>
              <a:ext uri="{FF2B5EF4-FFF2-40B4-BE49-F238E27FC236}">
                <a16:creationId xmlns:a16="http://schemas.microsoft.com/office/drawing/2014/main" id="{F712FFA5-274B-4A8A-8AC4-95CEE0D99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" t="12590" r="2967" b="7271"/>
          <a:stretch/>
        </p:blipFill>
        <p:spPr bwMode="auto">
          <a:xfrm>
            <a:off x="4040659" y="4168346"/>
            <a:ext cx="2940908" cy="21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0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5"/>
    </mc:Choice>
    <mc:Fallback xmlns="">
      <p:transition spd="slow" advTm="3512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D5AFFAF-45A2-4F62-A11A-4EE47012E14E}"/>
              </a:ext>
            </a:extLst>
          </p:cNvPr>
          <p:cNvSpPr txBox="1">
            <a:spLocks/>
          </p:cNvSpPr>
          <p:nvPr/>
        </p:nvSpPr>
        <p:spPr>
          <a:xfrm>
            <a:off x="260059" y="1094254"/>
            <a:ext cx="8759776" cy="106171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evolution of machine learning prompts 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ew trends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machine learning and AI applications in many fields, e.g., computer vision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10F019C1-CCB3-440C-BFAE-E4B2D8ABAE44}"/>
              </a:ext>
            </a:extLst>
          </p:cNvPr>
          <p:cNvSpPr/>
          <p:nvPr/>
        </p:nvSpPr>
        <p:spPr>
          <a:xfrm>
            <a:off x="1071271" y="623251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Image classification</a:t>
            </a:r>
            <a:endParaRPr lang="zh-CN" altLang="en-US" dirty="0"/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EA4FCE12-81CD-4F27-98DE-4EA4DF6974BE}"/>
              </a:ext>
            </a:extLst>
          </p:cNvPr>
          <p:cNvSpPr/>
          <p:nvPr/>
        </p:nvSpPr>
        <p:spPr>
          <a:xfrm>
            <a:off x="3810460" y="6245060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Object detection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547D2F-39BA-4467-A154-9979E71B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2" y="2679522"/>
            <a:ext cx="6276028" cy="35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EF664D0-2624-405D-97D0-9543D7D72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6" b="33823"/>
          <a:stretch/>
        </p:blipFill>
        <p:spPr bwMode="auto">
          <a:xfrm>
            <a:off x="2807542" y="2560576"/>
            <a:ext cx="3857625" cy="364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61BAC-70A0-4843-BF49-61048DD33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045" y="2577931"/>
            <a:ext cx="4581525" cy="3619500"/>
          </a:xfrm>
          <a:prstGeom prst="rect">
            <a:avLst/>
          </a:prstGeom>
        </p:spPr>
      </p:pic>
      <p:sp>
        <p:nvSpPr>
          <p:cNvPr id="12" name="矩形 18">
            <a:extLst>
              <a:ext uri="{FF2B5EF4-FFF2-40B4-BE49-F238E27FC236}">
                <a16:creationId xmlns:a16="http://schemas.microsoft.com/office/drawing/2014/main" id="{3C641583-DECD-4F15-8A4D-3F25E0123A88}"/>
              </a:ext>
            </a:extLst>
          </p:cNvPr>
          <p:cNvSpPr/>
          <p:nvPr/>
        </p:nvSpPr>
        <p:spPr>
          <a:xfrm>
            <a:off x="6665167" y="624506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VQA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66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9"/>
    </mc:Choice>
    <mc:Fallback xmlns="">
      <p:transition spd="slow" advTm="13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Detection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D5554-1003-494F-AE81-81C8BA8480FD}"/>
              </a:ext>
            </a:extLst>
          </p:cNvPr>
          <p:cNvSpPr txBox="1"/>
          <p:nvPr/>
        </p:nvSpPr>
        <p:spPr>
          <a:xfrm>
            <a:off x="339435" y="1128261"/>
            <a:ext cx="8236154" cy="1495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template matching to detect states (using normed correlation coefficient)</a:t>
            </a:r>
          </a:p>
          <a:p>
            <a:pPr marL="342900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templates for 10 states now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5F26A6-AA50-419D-887B-9D7D7B6E9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1"/>
          <a:stretch/>
        </p:blipFill>
        <p:spPr bwMode="auto">
          <a:xfrm>
            <a:off x="1744426" y="2626887"/>
            <a:ext cx="2872882" cy="20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CB35F6FD-BF2C-45D1-8771-B44EB546D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355" y="2592695"/>
            <a:ext cx="2747194" cy="20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6D18DE-1B54-4335-A1B7-3BBCB9C1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54" y="4676356"/>
            <a:ext cx="2747194" cy="20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780DD354-5E4E-4994-8640-C8509064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780" y="4671199"/>
            <a:ext cx="2775769" cy="20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8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5"/>
    </mc:Choice>
    <mc:Fallback xmlns="">
      <p:transition spd="slow" advTm="3512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Relationship Analysis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D5554-1003-494F-AE81-81C8BA8480FD}"/>
              </a:ext>
            </a:extLst>
          </p:cNvPr>
          <p:cNvSpPr txBox="1"/>
          <p:nvPr/>
        </p:nvSpPr>
        <p:spPr>
          <a:xfrm>
            <a:off x="339435" y="1128261"/>
            <a:ext cx="8236154" cy="356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ctr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OGR (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OpenGIS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 feature reference implementation): a component of GDAL (Geospatial Data Abstraction Library)</a:t>
            </a:r>
          </a:p>
          <a:p>
            <a:pPr marL="800100" lvl="1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Adjacency</a:t>
            </a:r>
          </a:p>
          <a:p>
            <a:pPr marL="800100" lvl="1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Orientation</a:t>
            </a:r>
          </a:p>
          <a:p>
            <a:pPr marL="342900" marR="0" indent="-342900" fontAlgn="ctr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relation between two states</a:t>
            </a:r>
          </a:p>
          <a:p>
            <a:pPr marL="342900" marR="0" indent="-342900" fontAlgn="ctr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states with a relation with one state</a:t>
            </a:r>
          </a:p>
          <a:p>
            <a:pPr marL="342900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also be asked together with attribute related questions</a:t>
            </a:r>
          </a:p>
        </p:txBody>
      </p:sp>
    </p:spTree>
    <p:extLst>
      <p:ext uri="{BB962C8B-B14F-4D97-AF65-F5344CB8AC3E}">
        <p14:creationId xmlns:p14="http://schemas.microsoft.com/office/powerpoint/2010/main" val="48585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25"/>
    </mc:Choice>
    <mc:Fallback xmlns="">
      <p:transition spd="slow" advTm="3512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work to do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73711-70B8-402A-BB46-EEDFCA7A8564}"/>
              </a:ext>
            </a:extLst>
          </p:cNvPr>
          <p:cNvSpPr txBox="1"/>
          <p:nvPr/>
        </p:nvSpPr>
        <p:spPr>
          <a:xfrm>
            <a:off x="339435" y="1128261"/>
            <a:ext cx="8236154" cy="5484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summary or image captioning: generate a summary of choropleth map images</a:t>
            </a:r>
          </a:p>
          <a:p>
            <a:pPr marL="342900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VQA for maps: </a:t>
            </a:r>
          </a:p>
          <a:p>
            <a:pPr marL="914400" lvl="1" indent="-4572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understand questions for a choropleth map, </a:t>
            </a:r>
          </a:p>
          <a:p>
            <a:pPr marL="914400" lvl="1" indent="-4572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understanding, how to utilize the modules to extract semantic information from choropleth maps</a:t>
            </a:r>
          </a:p>
          <a:p>
            <a:pPr marL="914400" lvl="1" indent="-4572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answers for questions</a:t>
            </a:r>
          </a:p>
          <a:p>
            <a:pPr marL="342900" indent="-3429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types of maps can be explored</a:t>
            </a:r>
          </a:p>
          <a:p>
            <a:pPr marL="914400" lvl="1" indent="-4572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Proportional symbol maps</a:t>
            </a:r>
          </a:p>
          <a:p>
            <a:pPr marL="914400" lvl="1" indent="-457200" fontAlgn="ctr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multiples and change maps (identify changes of geographic features)</a:t>
            </a:r>
          </a:p>
        </p:txBody>
      </p:sp>
    </p:spTree>
    <p:extLst>
      <p:ext uri="{BB962C8B-B14F-4D97-AF65-F5344CB8AC3E}">
        <p14:creationId xmlns:p14="http://schemas.microsoft.com/office/powerpoint/2010/main" val="299766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25"/>
    </mc:Choice>
    <mc:Fallback>
      <p:transition spd="slow" advTm="3512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work to do		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his is a proportional symbol map. A proportional symbol map has symbols. Those  symbols then corresponds to magnitude of the mapped feature. 3rd period">
            <a:extLst>
              <a:ext uri="{FF2B5EF4-FFF2-40B4-BE49-F238E27FC236}">
                <a16:creationId xmlns:a16="http://schemas.microsoft.com/office/drawing/2014/main" id="{F05C71F4-89CB-433F-A562-0E425CDA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" y="1724366"/>
            <a:ext cx="4572226" cy="352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D77D66-28D5-42B8-B4CB-FDDC05A585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60208" y="1794072"/>
            <a:ext cx="4306959" cy="3387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6FA3B9-31AD-446A-825F-7B85D4EBDE5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69256" y="1788942"/>
            <a:ext cx="3641112" cy="3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25"/>
    </mc:Choice>
    <mc:Fallback>
      <p:transition spd="slow" advTm="35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Understanding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D5AFFAF-45A2-4F62-A11A-4EE47012E14E}"/>
              </a:ext>
            </a:extLst>
          </p:cNvPr>
          <p:cNvSpPr txBox="1">
            <a:spLocks/>
          </p:cNvSpPr>
          <p:nvPr/>
        </p:nvSpPr>
        <p:spPr>
          <a:xfrm>
            <a:off x="424237" y="1113450"/>
            <a:ext cx="8542845" cy="485486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 identification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any image, is it a map, if it is, which geographic region the map is about, and what projection is used in this map? 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SVM, MLP, and CNN to identify basic information</a:t>
            </a:r>
          </a:p>
          <a:p>
            <a:pPr marL="342900" lvl="1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analysis (Choropleth map)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map elements, such as map title and legend, in choropleth map? 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topic of the map and what is the legend categories?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region in the map has the largest attribute value?</a:t>
            </a:r>
          </a:p>
          <a:p>
            <a:pPr marL="548640" lvl="1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choropleth maps for the U.S. in state level</a:t>
            </a:r>
          </a:p>
        </p:txBody>
      </p:sp>
    </p:spTree>
    <p:extLst>
      <p:ext uri="{BB962C8B-B14F-4D97-AF65-F5344CB8AC3E}">
        <p14:creationId xmlns:p14="http://schemas.microsoft.com/office/powerpoint/2010/main" val="34164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77"/>
    </mc:Choice>
    <mc:Fallback xmlns="">
      <p:transition spd="slow" advTm="459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0A9BE6-5ABD-4260-965A-9D8E87832E72}"/>
              </a:ext>
            </a:extLst>
          </p:cNvPr>
          <p:cNvSpPr txBox="1">
            <a:spLocks/>
          </p:cNvSpPr>
          <p:nvPr/>
        </p:nvSpPr>
        <p:spPr>
          <a:xfrm>
            <a:off x="424237" y="1113450"/>
            <a:ext cx="8542845" cy="485486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</a:t>
            </a:r>
          </a:p>
          <a:p>
            <a:pPr marL="891540" lvl="3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blind or vision-impaired people to learn the information from map images</a:t>
            </a:r>
          </a:p>
          <a:p>
            <a:pPr marL="891540" lvl="3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adding and retrieval from large image database</a:t>
            </a:r>
          </a:p>
        </p:txBody>
      </p:sp>
    </p:spTree>
    <p:extLst>
      <p:ext uri="{BB962C8B-B14F-4D97-AF65-F5344CB8AC3E}">
        <p14:creationId xmlns:p14="http://schemas.microsoft.com/office/powerpoint/2010/main" val="51830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77"/>
    </mc:Choice>
    <mc:Fallback>
      <p:transition spd="slow" advTm="4597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 Map/non-map Identification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57199" y="1152350"/>
            <a:ext cx="8229600" cy="46037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classes: non-map (500) and map (500)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986471-0030-4C01-8A5E-0F259857627E}"/>
              </a:ext>
            </a:extLst>
          </p:cNvPr>
          <p:cNvGrpSpPr/>
          <p:nvPr/>
        </p:nvGrpSpPr>
        <p:grpSpPr>
          <a:xfrm>
            <a:off x="1292469" y="1703097"/>
            <a:ext cx="6760636" cy="4993410"/>
            <a:chOff x="1292469" y="1703097"/>
            <a:chExt cx="6760636" cy="49934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C27EC-AB9F-41AC-BCD6-226426EC1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057"/>
            <a:stretch/>
          </p:blipFill>
          <p:spPr>
            <a:xfrm>
              <a:off x="1292469" y="1703097"/>
              <a:ext cx="3217985" cy="495212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6869FB-ADF9-471A-B32E-09A437E652F6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14"/>
            <a:stretch/>
          </p:blipFill>
          <p:spPr bwMode="auto">
            <a:xfrm>
              <a:off x="4835120" y="1744384"/>
              <a:ext cx="3217985" cy="495212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033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7"/>
    </mc:Choice>
    <mc:Fallback xmlns="">
      <p:transition spd="slow" advTm="1325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 Region Identification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60375" y="944033"/>
            <a:ext cx="8229600" cy="57759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 classes: China, the U.S., South Korea, the World, others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250 images for each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F5FE1-EA93-4F3C-A5B4-ED9CE4A058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81" y="1940666"/>
            <a:ext cx="5488638" cy="4637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105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54"/>
    </mc:Choice>
    <mc:Fallback xmlns="">
      <p:transition spd="slow" advTm="1355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 Projection Identification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2E323AB-EEC8-456C-8896-BF8392CDF22C}"/>
              </a:ext>
            </a:extLst>
          </p:cNvPr>
          <p:cNvSpPr txBox="1">
            <a:spLocks/>
          </p:cNvSpPr>
          <p:nvPr/>
        </p:nvSpPr>
        <p:spPr>
          <a:xfrm>
            <a:off x="460375" y="1048981"/>
            <a:ext cx="8229600" cy="742511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 classes: Equirectangular, Mercator, Equal-area, Robinson, and other projection (250 images for each)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18C08-35E9-406B-A0E6-9AF6C36473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95" y="2077199"/>
            <a:ext cx="6023609" cy="4633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5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22"/>
    </mc:Choice>
    <mc:Fallback xmlns="">
      <p:transition spd="slow" advTm="382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for Basic Information Identification</a:t>
            </a:r>
          </a:p>
        </p:txBody>
      </p:sp>
      <p:sp>
        <p:nvSpPr>
          <p:cNvPr id="2" name="AutoShape 2" descr="Image result for alexnet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DBD2B3B-C05A-4605-8FD8-5D3C61D57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02804"/>
              </p:ext>
            </p:extLst>
          </p:nvPr>
        </p:nvGraphicFramePr>
        <p:xfrm>
          <a:off x="1195132" y="3353474"/>
          <a:ext cx="6753734" cy="253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358">
                  <a:extLst>
                    <a:ext uri="{9D8B030D-6E8A-4147-A177-3AD203B41FA5}">
                      <a16:colId xmlns:a16="http://schemas.microsoft.com/office/drawing/2014/main" val="2288602490"/>
                    </a:ext>
                  </a:extLst>
                </a:gridCol>
                <a:gridCol w="3892376">
                  <a:extLst>
                    <a:ext uri="{9D8B030D-6E8A-4147-A177-3AD203B41FA5}">
                      <a16:colId xmlns:a16="http://schemas.microsoft.com/office/drawing/2014/main" val="1057928504"/>
                    </a:ext>
                  </a:extLst>
                </a:gridCol>
              </a:tblGrid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Accuracy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28673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98.5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473704541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96.5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62464726"/>
                  </a:ext>
                </a:extLst>
              </a:tr>
              <a:tr h="6331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Projection 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94.0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5159511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B5B8C-9EBB-4DC1-A8CA-25E948E59634}"/>
                  </a:ext>
                </a:extLst>
              </p:cNvPr>
              <p:cNvSpPr txBox="1"/>
              <p:nvPr/>
            </p:nvSpPr>
            <p:spPr>
              <a:xfrm>
                <a:off x="2044323" y="1814952"/>
                <a:ext cx="4604337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2B5B8C-9EBB-4DC1-A8CA-25E948E5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323" y="1814952"/>
                <a:ext cx="4604337" cy="575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27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96"/>
    </mc:Choice>
    <mc:Fallback xmlns="">
      <p:transition spd="slow" advTm="457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9295F25-5948-4562-BD79-16733FB31C89}"/>
              </a:ext>
            </a:extLst>
          </p:cNvPr>
          <p:cNvSpPr/>
          <p:nvPr/>
        </p:nvSpPr>
        <p:spPr>
          <a:xfrm>
            <a:off x="124164" y="20764"/>
            <a:ext cx="8895671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Choropleth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D5AFFAF-45A2-4F62-A11A-4EE47012E14E}"/>
              </a:ext>
            </a:extLst>
          </p:cNvPr>
          <p:cNvSpPr txBox="1">
            <a:spLocks/>
          </p:cNvSpPr>
          <p:nvPr/>
        </p:nvSpPr>
        <p:spPr>
          <a:xfrm>
            <a:off x="424237" y="1113450"/>
            <a:ext cx="8542845" cy="182745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common type of areal quantitative thematic map</a:t>
            </a:r>
          </a:p>
          <a:p>
            <a:pPr marL="342900" lvl="1" indent="-342900"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units on a choropleth map are distinguished from other units by various colors, shades or patterns that indicate the numerical value of the phenomenon in each unit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93113-8686-4AC1-A5FA-A05978F7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6" y="3429000"/>
            <a:ext cx="3779367" cy="2124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63806A-A7EB-4F78-A87D-7EC05AA17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552" y="3204592"/>
            <a:ext cx="3146546" cy="23491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B75DEA-8D0C-475A-8881-53A839AE7030}"/>
              </a:ext>
            </a:extLst>
          </p:cNvPr>
          <p:cNvSpPr/>
          <p:nvPr/>
        </p:nvSpPr>
        <p:spPr>
          <a:xfrm>
            <a:off x="1900068" y="5872600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map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53CF8-113B-4F4E-A9E3-C168C86868D5}"/>
              </a:ext>
            </a:extLst>
          </p:cNvPr>
          <p:cNvSpPr/>
          <p:nvPr/>
        </p:nvSpPr>
        <p:spPr>
          <a:xfrm>
            <a:off x="5985246" y="5872600"/>
            <a:ext cx="1515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Choropleth map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80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77"/>
    </mc:Choice>
    <mc:Fallback xmlns="">
      <p:transition spd="slow" advTm="4597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2"/>
</p:tagLst>
</file>

<file path=ppt/theme/theme1.xml><?xml version="1.0" encoding="utf-8"?>
<a:theme xmlns:a="http://schemas.openxmlformats.org/drawingml/2006/main" name="3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10135</TotalTime>
  <Words>1616</Words>
  <Application>Microsoft Office PowerPoint</Application>
  <PresentationFormat>On-screen Show (4:3)</PresentationFormat>
  <Paragraphs>191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Cambria Math</vt:lpstr>
      <vt:lpstr>Times New Roman</vt:lpstr>
      <vt:lpstr>Wingdings</vt:lpstr>
      <vt:lpstr>3_Title Slide</vt:lpstr>
      <vt:lpstr>Content Slide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Jacquie Aberegg</dc:creator>
  <cp:lastModifiedBy>Li Jialin</cp:lastModifiedBy>
  <cp:revision>534</cp:revision>
  <cp:lastPrinted>2013-08-13T14:25:08Z</cp:lastPrinted>
  <dcterms:created xsi:type="dcterms:W3CDTF">2013-05-24T18:55:25Z</dcterms:created>
  <dcterms:modified xsi:type="dcterms:W3CDTF">2020-09-14T16:07:50Z</dcterms:modified>
</cp:coreProperties>
</file>